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6"/>
  </p:notesMasterIdLst>
  <p:sldIdLst>
    <p:sldId id="256" r:id="rId2"/>
    <p:sldId id="316" r:id="rId3"/>
    <p:sldId id="318" r:id="rId4"/>
    <p:sldId id="319" r:id="rId5"/>
    <p:sldId id="317" r:id="rId6"/>
    <p:sldId id="320" r:id="rId7"/>
    <p:sldId id="324" r:id="rId8"/>
    <p:sldId id="321" r:id="rId9"/>
    <p:sldId id="322" r:id="rId10"/>
    <p:sldId id="323" r:id="rId11"/>
    <p:sldId id="325" r:id="rId12"/>
    <p:sldId id="326" r:id="rId13"/>
    <p:sldId id="327" r:id="rId14"/>
    <p:sldId id="29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82" autoAdjust="0"/>
    <p:restoredTop sz="94660"/>
  </p:normalViewPr>
  <p:slideViewPr>
    <p:cSldViewPr>
      <p:cViewPr varScale="1">
        <p:scale>
          <a:sx n="100" d="100"/>
          <a:sy n="100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mtClean="0"/>
            </a:lvl1pPr>
          </a:lstStyle>
          <a:p>
            <a:pPr>
              <a:defRPr/>
            </a:pPr>
            <a:fld id="{4027E114-722B-4751-8673-4BA691DC8551}" type="datetimeFigureOut">
              <a:rPr lang="ru-RU"/>
              <a:pPr>
                <a:defRPr/>
              </a:pPr>
              <a:t>27.01.2017</a:t>
            </a:fld>
            <a:endParaRPr lang="ru-RU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mtClean="0"/>
            </a:lvl1pPr>
          </a:lstStyle>
          <a:p>
            <a:pPr>
              <a:defRPr/>
            </a:pPr>
            <a:fld id="{1CEBCF2D-86F9-4E61-9060-AD1B4026B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2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278E-91B9-4938-8332-728B1C98B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4F974-53EE-4043-8D0A-D5C350528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65F0F-08CB-44DD-A9A0-DC2CCF430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CF27-2E3F-4132-BF90-ADE5B8CFD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165C7-2FB4-4517-9A83-72D92BB3E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FE446-1A19-4788-8D92-F8D6F0C37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6F0DB-B38B-4322-8C25-81E78C39C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5AF53-86EA-4BAE-BE0D-8AB6B5701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C8698-1E17-4A9B-8C9E-48DC47CF51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F5C2C-DBC5-4653-B114-22EE42B90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73A61-2FF7-47B2-AD52-7164197D2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6705-2F97-4CEE-A6C5-47B44F5C0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223D8-8332-4AD0-870F-02EC24CB3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2885977-7B06-4465-B48C-EBCCB74DE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1" r:id="rId3"/>
    <p:sldLayoutId id="2147483690" r:id="rId4"/>
    <p:sldLayoutId id="2147483689" r:id="rId5"/>
    <p:sldLayoutId id="2147483688" r:id="rId6"/>
    <p:sldLayoutId id="2147483687" r:id="rId7"/>
    <p:sldLayoutId id="2147483686" r:id="rId8"/>
    <p:sldLayoutId id="2147483685" r:id="rId9"/>
    <p:sldLayoutId id="2147483684" r:id="rId10"/>
    <p:sldLayoutId id="2147483683" r:id="rId11"/>
    <p:sldLayoutId id="2147483682" r:id="rId12"/>
    <p:sldLayoutId id="2147483681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685800" y="917575"/>
            <a:ext cx="81534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7200">
                <a:solidFill>
                  <a:srgbClr val="004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7200">
                <a:solidFill>
                  <a:srgbClr val="004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«Профилактика ОРВИ и гриппа»</a:t>
            </a:r>
          </a:p>
          <a:p>
            <a:endParaRPr lang="ru-RU" sz="7200">
              <a:solidFill>
                <a:srgbClr val="004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3581400" y="5105400"/>
            <a:ext cx="327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" name="Picture 10" descr="C:\Documents and Settings\Администратор\Мои документы\Мои рисунки\111эмблем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8027988" y="0"/>
            <a:ext cx="1116012" cy="10350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124200"/>
            <a:ext cx="21145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Рисунок 8" descr="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657600"/>
            <a:ext cx="23415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ПРОФИЛАКТИКА</a:t>
            </a:r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114800" y="1905000"/>
            <a:ext cx="4730750" cy="41910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smtClean="0">
                <a:effectLst/>
              </a:rPr>
              <a:t>Здоровый образ жизни:</a:t>
            </a:r>
          </a:p>
          <a:p>
            <a:r>
              <a:rPr lang="ru-RU" smtClean="0">
                <a:effectLst/>
              </a:rPr>
              <a:t>достаточный сон;</a:t>
            </a:r>
          </a:p>
          <a:p>
            <a:r>
              <a:rPr lang="ru-RU" smtClean="0">
                <a:effectLst/>
              </a:rPr>
              <a:t>правильное питание;</a:t>
            </a:r>
          </a:p>
          <a:p>
            <a:r>
              <a:rPr lang="ru-RU" smtClean="0">
                <a:effectLst/>
              </a:rPr>
              <a:t>закаливание;</a:t>
            </a:r>
          </a:p>
          <a:p>
            <a:r>
              <a:rPr lang="ru-RU" smtClean="0">
                <a:effectLst/>
              </a:rPr>
              <a:t>физическая активность</a:t>
            </a:r>
          </a:p>
        </p:txBody>
      </p:sp>
      <p:pic>
        <p:nvPicPr>
          <p:cNvPr id="78852" name="Picture 4" descr="ЗО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2438400" cy="2057400"/>
          </a:xfrm>
          <a:prstGeom prst="rect">
            <a:avLst/>
          </a:prstGeom>
          <a:noFill/>
        </p:spPr>
      </p:pic>
      <p:pic>
        <p:nvPicPr>
          <p:cNvPr id="78853" name="Picture 5" descr="ЗОЖ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495800"/>
            <a:ext cx="2933700" cy="1600200"/>
          </a:xfrm>
          <a:prstGeom prst="rect">
            <a:avLst/>
          </a:prstGeom>
          <a:noFill/>
        </p:spPr>
      </p:pic>
      <p:pic>
        <p:nvPicPr>
          <p:cNvPr id="78854" name="Picture 6" descr="ЗОЖ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105400"/>
            <a:ext cx="1466850" cy="144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ПРОФИЛАКТИКА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886200" y="1905000"/>
            <a:ext cx="4959350" cy="32004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smtClean="0">
                <a:effectLst/>
              </a:rPr>
              <a:t>   </a:t>
            </a:r>
            <a:r>
              <a:rPr lang="ru-RU" sz="4000" smtClean="0">
                <a:effectLst/>
              </a:rPr>
              <a:t>Правильно    используйте медицинскую маску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24384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1" name="Picture 5" descr="грипп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572000"/>
            <a:ext cx="3581400" cy="1666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Я ЗАБОЛЕЛ. Что делать?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667000" y="1524000"/>
            <a:ext cx="6178550" cy="3886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Свести к минимуму контакт с другими людьми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Соблюдать постельный режим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Обратиться за медицинской помощью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Соблюдать правила личной гигиены, использовать медицинскую маску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Пить много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effectLst/>
              </a:rPr>
              <a:t>    жидкости</a:t>
            </a:r>
          </a:p>
        </p:txBody>
      </p:sp>
      <p:pic>
        <p:nvPicPr>
          <p:cNvPr id="81924" name="Picture 4" descr="стресс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2514600" cy="2438400"/>
          </a:xfrm>
          <a:prstGeom prst="rect">
            <a:avLst/>
          </a:prstGeom>
          <a:noFill/>
        </p:spPr>
      </p:pic>
      <p:pic>
        <p:nvPicPr>
          <p:cNvPr id="81925" name="Picture 5" descr="ух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953000"/>
            <a:ext cx="2438400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ЕСЛИ В ДОМЕ БОЛЬНОЙ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810000" y="1905000"/>
            <a:ext cx="5035550" cy="41910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Разместить больного в отдельной комнате.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Выделить для больного отдельные предметы туалета, посуды, постельного белья.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Частое проветривание и влажная уборка помещения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При уходе за больным использовать маску, часто мыть руки</a:t>
            </a:r>
          </a:p>
        </p:txBody>
      </p:sp>
      <p:pic>
        <p:nvPicPr>
          <p:cNvPr id="82948" name="Picture 4" descr="уход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3048000" cy="2590800"/>
          </a:xfrm>
          <a:prstGeom prst="rect">
            <a:avLst/>
          </a:prstGeom>
          <a:noFill/>
        </p:spPr>
      </p:pic>
      <p:pic>
        <p:nvPicPr>
          <p:cNvPr id="82949" name="Picture 5" descr="гигиенические навы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81600"/>
            <a:ext cx="2362200" cy="1524000"/>
          </a:xfrm>
          <a:prstGeom prst="rect">
            <a:avLst/>
          </a:prstGeom>
          <a:noFill/>
        </p:spPr>
      </p:pic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5720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7"/>
          <p:cNvSpPr txBox="1">
            <a:spLocks noChangeArrowheads="1"/>
          </p:cNvSpPr>
          <p:nvPr/>
        </p:nvSpPr>
        <p:spPr bwMode="auto">
          <a:xfrm>
            <a:off x="684213" y="4797425"/>
            <a:ext cx="7993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БУДЬТЕ ЗДОРОВЫ!</a:t>
            </a:r>
          </a:p>
        </p:txBody>
      </p:sp>
      <p:pic>
        <p:nvPicPr>
          <p:cNvPr id="3" name="Picture 10" descr="C:\Documents and Settings\Администратор\Мои документы\Мои рисунки\111эмблем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 bwMode="auto">
          <a:xfrm>
            <a:off x="2627313" y="260350"/>
            <a:ext cx="3816350" cy="38893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Пути передачи инфекции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72200" y="1524000"/>
            <a:ext cx="2590800" cy="2667000"/>
          </a:xfrm>
          <a:noFill/>
        </p:spPr>
      </p:pic>
      <p:pic>
        <p:nvPicPr>
          <p:cNvPr id="70661" name="Рисунок 8" descr="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32210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7" descr="общение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648200"/>
            <a:ext cx="3048000" cy="2047875"/>
          </a:xfrm>
          <a:prstGeom prst="rect">
            <a:avLst/>
          </a:prstGeom>
          <a:noFill/>
        </p:spPr>
      </p:pic>
      <p:pic>
        <p:nvPicPr>
          <p:cNvPr id="70664" name="Picture 8" descr="чашк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667000"/>
            <a:ext cx="1447800" cy="1371600"/>
          </a:xfrm>
          <a:prstGeom prst="rect">
            <a:avLst/>
          </a:prstGeom>
          <a:noFill/>
        </p:spPr>
      </p:pic>
      <p:pic>
        <p:nvPicPr>
          <p:cNvPr id="70665" name="Picture 9" descr="полотенц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257800"/>
            <a:ext cx="16764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mtClean="0">
                <a:effectLst/>
              </a:rPr>
              <a:t>Симптомы заболевания</a:t>
            </a:r>
          </a:p>
        </p:txBody>
      </p:sp>
      <p:sp>
        <p:nvSpPr>
          <p:cNvPr id="72709" name="Rectangle 5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ru-RU" b="1" smtClean="0">
                <a:effectLst/>
              </a:rPr>
              <a:t>- высокая температура;</a:t>
            </a:r>
          </a:p>
          <a:p>
            <a:r>
              <a:rPr lang="ru-RU" b="1" smtClean="0">
                <a:effectLst/>
              </a:rPr>
              <a:t>- озноб и слабость; </a:t>
            </a:r>
          </a:p>
          <a:p>
            <a:r>
              <a:rPr lang="ru-RU" b="1" smtClean="0">
                <a:effectLst/>
              </a:rPr>
              <a:t>- боль и ломота во 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effectLst/>
              </a:rPr>
              <a:t>     всем теле;</a:t>
            </a:r>
          </a:p>
          <a:p>
            <a:r>
              <a:rPr lang="ru-RU" b="1" smtClean="0">
                <a:effectLst/>
              </a:rPr>
              <a:t>- кашель;</a:t>
            </a:r>
          </a:p>
          <a:p>
            <a:r>
              <a:rPr lang="ru-RU" b="1" smtClean="0">
                <a:effectLst/>
              </a:rPr>
              <a:t>- головная боль;</a:t>
            </a:r>
          </a:p>
          <a:p>
            <a:r>
              <a:rPr lang="ru-RU" b="1" smtClean="0">
                <a:effectLst/>
              </a:rPr>
              <a:t>- насморк или заложенность носа</a:t>
            </a:r>
          </a:p>
          <a:p>
            <a:pPr>
              <a:buFont typeface="Wingdings" pitchFamily="2" charset="2"/>
              <a:buNone/>
            </a:pPr>
            <a:endParaRPr lang="ru-RU" b="1" smtClean="0">
              <a:effectLst/>
            </a:endParaRPr>
          </a:p>
        </p:txBody>
      </p:sp>
      <p:pic>
        <p:nvPicPr>
          <p:cNvPr id="72710" name="Picture 6" descr="симпто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981200"/>
            <a:ext cx="2057400" cy="236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73732" name="Picture 4" descr="симптомы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963150" cy="6981825"/>
          </a:xfrm>
          <a:prstGeom prst="rect">
            <a:avLst/>
          </a:prstGeom>
          <a:noFill/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-228600" y="762000"/>
            <a:ext cx="3276600" cy="6096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3734" name="Picture 6" descr="ec1b3661b5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917950"/>
            <a:ext cx="6324600" cy="2971800"/>
          </a:xfrm>
          <a:prstGeom prst="rect">
            <a:avLst/>
          </a:prstGeom>
          <a:noFill/>
        </p:spPr>
      </p:pic>
      <p:pic>
        <p:nvPicPr>
          <p:cNvPr id="73736" name="Picture 8" descr="image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914400"/>
            <a:ext cx="3273425" cy="472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ПРОФИЛАКТИКА</a:t>
            </a:r>
          </a:p>
        </p:txBody>
      </p:sp>
      <p:sp>
        <p:nvSpPr>
          <p:cNvPr id="71685" name="Rectangle 5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838200" y="1905000"/>
            <a:ext cx="3927475" cy="4191000"/>
          </a:xfrm>
          <a:noFill/>
        </p:spPr>
        <p:txBody>
          <a:bodyPr/>
          <a:lstStyle/>
          <a:p>
            <a:endParaRPr lang="ru-RU" sz="2800" smtClean="0">
              <a:effectLst/>
            </a:endParaRPr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715000" y="1905000"/>
            <a:ext cx="2895600" cy="4191000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 smtClean="0">
                <a:effectLst/>
              </a:rPr>
              <a:t>  </a:t>
            </a:r>
            <a:r>
              <a:rPr lang="ru-RU" sz="2800" b="1" smtClean="0">
                <a:effectLst/>
              </a:rPr>
              <a:t>Основным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smtClean="0">
                <a:effectLst/>
              </a:rPr>
              <a:t>  средством 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smtClean="0">
                <a:effectLst/>
              </a:rPr>
              <a:t> профилактики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smtClean="0">
                <a:effectLst/>
              </a:rPr>
              <a:t>ГРИППА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smtClean="0">
                <a:effectLst/>
              </a:rPr>
              <a:t>является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 smtClean="0">
                <a:effectLst/>
              </a:rPr>
              <a:t>ВАКЦИНАЦИЯ</a:t>
            </a:r>
          </a:p>
        </p:txBody>
      </p:sp>
      <p:pic>
        <p:nvPicPr>
          <p:cNvPr id="71684" name="Picture 4" descr="привив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752600"/>
            <a:ext cx="4038600" cy="4343400"/>
          </a:xfrm>
          <a:prstGeom prst="rect">
            <a:avLst/>
          </a:prstGeom>
          <a:noFill/>
        </p:spPr>
      </p:pic>
      <p:pic>
        <p:nvPicPr>
          <p:cNvPr id="71686" name="Picture 6" descr="вакцинация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953000"/>
            <a:ext cx="2362200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ПРОФИЛАКТИКА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505200" y="1905000"/>
            <a:ext cx="5340350" cy="41910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ru-RU" smtClean="0">
                <a:effectLst/>
              </a:rPr>
              <a:t>комфортный температурный режим помещений;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mtClean="0">
                <a:effectLst/>
              </a:rPr>
              <a:t>регулярное проветривание, влажная уборка помещений;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mtClean="0">
                <a:effectLst/>
              </a:rPr>
              <a:t>одеваться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>
                <a:effectLst/>
              </a:rPr>
              <a:t>   по погоде</a:t>
            </a:r>
          </a:p>
        </p:txBody>
      </p:sp>
      <p:pic>
        <p:nvPicPr>
          <p:cNvPr id="75780" name="Picture 4" descr="убор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343400"/>
            <a:ext cx="2057400" cy="1828800"/>
          </a:xfrm>
          <a:prstGeom prst="rect">
            <a:avLst/>
          </a:prstGeom>
          <a:noFill/>
        </p:spPr>
      </p:pic>
      <p:pic>
        <p:nvPicPr>
          <p:cNvPr id="75782" name="Picture 6" descr="уборка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2362200" cy="1905000"/>
          </a:xfrm>
          <a:prstGeom prst="rect">
            <a:avLst/>
          </a:prstGeom>
          <a:noFill/>
        </p:spPr>
      </p:pic>
      <p:pic>
        <p:nvPicPr>
          <p:cNvPr id="75783" name="Picture 7" descr="уборк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953000"/>
            <a:ext cx="1905000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ПРОФИЛИКТИКА</a:t>
            </a:r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038600" y="1905000"/>
            <a:ext cx="4806950" cy="4191000"/>
          </a:xfrm>
          <a:noFill/>
        </p:spPr>
        <p:txBody>
          <a:bodyPr/>
          <a:lstStyle/>
          <a:p>
            <a:r>
              <a:rPr lang="ru-RU" smtClean="0">
                <a:effectLst/>
              </a:rPr>
              <a:t>Прикрывайте рот и нос при чихании или кашле</a:t>
            </a:r>
          </a:p>
          <a:p>
            <a:r>
              <a:rPr lang="ru-RU" smtClean="0">
                <a:effectLst/>
              </a:rPr>
              <a:t>Избегайте прикосновений ко своему рту и носу</a:t>
            </a:r>
          </a:p>
          <a:p>
            <a:r>
              <a:rPr lang="ru-RU" smtClean="0">
                <a:effectLst/>
              </a:rPr>
              <a:t>Соблюдайте «дистанцию» при общении</a:t>
            </a:r>
          </a:p>
        </p:txBody>
      </p:sp>
      <p:pic>
        <p:nvPicPr>
          <p:cNvPr id="79877" name="Picture 5" descr="чих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3200400" cy="2219325"/>
          </a:xfrm>
          <a:prstGeom prst="rect">
            <a:avLst/>
          </a:prstGeom>
          <a:noFill/>
        </p:spPr>
      </p:pic>
      <p:pic>
        <p:nvPicPr>
          <p:cNvPr id="79878" name="Picture 6" descr="чихание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029200"/>
            <a:ext cx="2438400" cy="144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ПРОФИЛАКТИКА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343400" y="1905000"/>
            <a:ext cx="4502150" cy="35052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smtClean="0">
                <a:effectLst/>
              </a:rPr>
              <a:t>Тщательно и часто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effectLst/>
              </a:rPr>
              <a:t>мойте руки с мылом         или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effectLst/>
              </a:rPr>
              <a:t>протирайте их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effectLst/>
              </a:rPr>
              <a:t>дезинфицирующими</a:t>
            </a:r>
          </a:p>
          <a:p>
            <a:pPr>
              <a:buFont typeface="Wingdings" pitchFamily="2" charset="2"/>
              <a:buNone/>
            </a:pPr>
            <a:r>
              <a:rPr lang="ru-RU" b="1" smtClean="0">
                <a:effectLst/>
              </a:rPr>
              <a:t>средствами.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800"/>
            <a:ext cx="27066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5334000"/>
            <a:ext cx="251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ctr"/>
            <a:r>
              <a:rPr lang="ru-RU" smtClean="0">
                <a:effectLst/>
              </a:rPr>
              <a:t>ПРОФИЛАКТИКА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581400" y="1905000"/>
            <a:ext cx="5264150" cy="4191000"/>
          </a:xfrm>
          <a:noFill/>
        </p:spPr>
        <p:txBody>
          <a:bodyPr/>
          <a:lstStyle/>
          <a:p>
            <a:r>
              <a:rPr lang="ru-RU" smtClean="0">
                <a:effectLst/>
              </a:rPr>
              <a:t>Избегайте тесных контактов с людьми которые могут быть больными.</a:t>
            </a:r>
          </a:p>
          <a:p>
            <a:r>
              <a:rPr lang="ru-RU" smtClean="0">
                <a:effectLst/>
              </a:rPr>
              <a:t>Сократите время пребывания в местах скопления людей</a:t>
            </a:r>
          </a:p>
        </p:txBody>
      </p:sp>
      <p:pic>
        <p:nvPicPr>
          <p:cNvPr id="77828" name="Picture 4" descr="гости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343400"/>
            <a:ext cx="2438400" cy="2138363"/>
          </a:xfrm>
          <a:prstGeom prst="rect">
            <a:avLst/>
          </a:prstGeom>
          <a:noFill/>
        </p:spPr>
      </p:pic>
      <p:pic>
        <p:nvPicPr>
          <p:cNvPr id="77829" name="Picture 5" descr="гости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2667000" cy="2895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911</TotalTime>
  <Words>217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Wingdings</vt:lpstr>
      <vt:lpstr>Calibri</vt:lpstr>
      <vt:lpstr>Book Antiqua</vt:lpstr>
      <vt:lpstr>Трава</vt:lpstr>
      <vt:lpstr>Слайд 1</vt:lpstr>
      <vt:lpstr>Пути передачи инфекции</vt:lpstr>
      <vt:lpstr>Симптомы заболевания</vt:lpstr>
      <vt:lpstr>Слайд 4</vt:lpstr>
      <vt:lpstr>ПРОФИЛАКТИКА</vt:lpstr>
      <vt:lpstr>ПРОФИЛАКТИКА</vt:lpstr>
      <vt:lpstr>ПРОФИЛИКТИКА</vt:lpstr>
      <vt:lpstr>ПРОФИЛАКТИКА</vt:lpstr>
      <vt:lpstr>ПРОФИЛАКТИКА</vt:lpstr>
      <vt:lpstr>ПРОФИЛАКТИКА</vt:lpstr>
      <vt:lpstr>ПРОФИЛАКТИКА</vt:lpstr>
      <vt:lpstr>Я ЗАБОЛЕЛ. Что делать?</vt:lpstr>
      <vt:lpstr>ЕСЛИ В ДОМЕ БОЛЬНОЙ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Юлия Н. Батухтина</dc:creator>
  <cp:lastModifiedBy>Юлия Н. Батухтина</cp:lastModifiedBy>
  <cp:revision>32</cp:revision>
  <cp:lastPrinted>1601-01-01T00:00:00Z</cp:lastPrinted>
  <dcterms:created xsi:type="dcterms:W3CDTF">1601-01-01T00:00:00Z</dcterms:created>
  <dcterms:modified xsi:type="dcterms:W3CDTF">2017-01-27T06:30:34Z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